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3" r:id="rId2"/>
  </p:sldMasterIdLst>
  <p:notesMasterIdLst>
    <p:notesMasterId r:id="rId36"/>
  </p:notesMasterIdLst>
  <p:sldIdLst>
    <p:sldId id="257" r:id="rId3"/>
    <p:sldId id="349" r:id="rId4"/>
    <p:sldId id="493" r:id="rId5"/>
    <p:sldId id="453" r:id="rId6"/>
    <p:sldId id="494" r:id="rId7"/>
    <p:sldId id="495" r:id="rId8"/>
    <p:sldId id="472" r:id="rId9"/>
    <p:sldId id="481" r:id="rId10"/>
    <p:sldId id="454" r:id="rId11"/>
    <p:sldId id="482" r:id="rId12"/>
    <p:sldId id="455" r:id="rId13"/>
    <p:sldId id="483" r:id="rId14"/>
    <p:sldId id="484" r:id="rId15"/>
    <p:sldId id="473" r:id="rId16"/>
    <p:sldId id="485" r:id="rId17"/>
    <p:sldId id="486" r:id="rId18"/>
    <p:sldId id="456" r:id="rId19"/>
    <p:sldId id="457" r:id="rId20"/>
    <p:sldId id="474" r:id="rId21"/>
    <p:sldId id="487" r:id="rId22"/>
    <p:sldId id="488" r:id="rId23"/>
    <p:sldId id="489" r:id="rId24"/>
    <p:sldId id="490" r:id="rId25"/>
    <p:sldId id="462" r:id="rId26"/>
    <p:sldId id="496" r:id="rId27"/>
    <p:sldId id="491" r:id="rId28"/>
    <p:sldId id="492" r:id="rId29"/>
    <p:sldId id="463" r:id="rId30"/>
    <p:sldId id="497" r:id="rId31"/>
    <p:sldId id="498" r:id="rId32"/>
    <p:sldId id="499" r:id="rId33"/>
    <p:sldId id="500" r:id="rId34"/>
    <p:sldId id="501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855" autoAdjust="0"/>
    <p:restoredTop sz="94660"/>
  </p:normalViewPr>
  <p:slideViewPr>
    <p:cSldViewPr>
      <p:cViewPr varScale="1">
        <p:scale>
          <a:sx n="92" d="100"/>
          <a:sy n="92" d="100"/>
        </p:scale>
        <p:origin x="110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DF5332-2E67-4197-A9D6-96730940DD45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D3CE85-8A39-439B-A638-99B69752E80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3602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C97659-6C04-48EA-B305-2919BD7837F2}" type="slidenum">
              <a:rPr lang="en-US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1358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11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47595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12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2600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13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24849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14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28608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15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99880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16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86162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17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8985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18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90467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19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97536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8875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3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19533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21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6647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22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84500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23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38838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24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98014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52710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26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87677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27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69853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28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12694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29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69107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30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9150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6078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31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88223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32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79810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33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2534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0273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8335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3892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4617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9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1863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10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0988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533400"/>
            <a:ext cx="7721600" cy="1905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3028950"/>
            <a:ext cx="6400800" cy="1771650"/>
          </a:xfrm>
        </p:spPr>
        <p:txBody>
          <a:bodyPr/>
          <a:lstStyle>
            <a:lvl1pPr marL="0" indent="0">
              <a:buFont typeface="Monotype Sorts" pitchFamily="2" charset="2"/>
              <a:buNone/>
              <a:defRPr>
                <a:latin typeface="Arial Black" pitchFamily="34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711200" y="6229350"/>
            <a:ext cx="19304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endParaRPr lang="en-US"/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49600" y="6229350"/>
            <a:ext cx="2844800" cy="514350"/>
          </a:xfrm>
        </p:spPr>
        <p:txBody>
          <a:bodyPr/>
          <a:lstStyle>
            <a:lvl1pPr>
              <a:spcBef>
                <a:spcPct val="0"/>
              </a:spcBef>
              <a:defRPr>
                <a:solidFill>
                  <a:srgbClr val="5E574E"/>
                </a:solidFill>
              </a:defRPr>
            </a:lvl1pPr>
          </a:lstStyle>
          <a:p>
            <a:endParaRPr lang="en-US"/>
          </a:p>
        </p:txBody>
      </p:sp>
      <p:sp>
        <p:nvSpPr>
          <p:cNvPr id="66566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604000" y="6229350"/>
            <a:ext cx="18288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fld id="{916C66C5-7DFE-4220-9FE1-A3CA8EA0103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6567" name="Line 7"/>
          <p:cNvSpPr>
            <a:spLocks noChangeShapeType="1"/>
          </p:cNvSpPr>
          <p:nvPr/>
        </p:nvSpPr>
        <p:spPr bwMode="auto">
          <a:xfrm>
            <a:off x="457200" y="2514600"/>
            <a:ext cx="8153400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DFD222-E453-472C-B553-43E1189E21AE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6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D94EAD-3A0D-43D4-AD18-89E091F4326E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885950"/>
            <a:ext cx="4013200" cy="4171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2800" y="1885950"/>
            <a:ext cx="4013200" cy="4171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D81A84-347F-4DDF-BAE7-4AD7EF67DA1A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3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3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33EE4D-9D4E-4EF0-AD47-C324AD7553D9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AB8B5A-F46E-49EF-8E49-7D4823E30156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B12839-AB46-4EE9-A4EF-3FE952E895F7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4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3" y="273053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4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F5C15F-19E2-41FF-8AF4-667E84177D41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altLang="zh-CN" sz="3400" b="1" kern="1200" dirty="0">
                <a:solidFill>
                  <a:srgbClr val="A5002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418FE5-389E-4DA0-81AC-5EB98838DD89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BCC775-3ADC-47AB-BC2E-E60055130C74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78600" y="228600"/>
            <a:ext cx="2057400" cy="582930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06400" y="228600"/>
            <a:ext cx="6019800" cy="582930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BCE291-D8F3-4C90-A8DB-6733BB373E02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标题，剪贴画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06400" y="228600"/>
            <a:ext cx="8204200" cy="114300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剪贴画占位符 2"/>
          <p:cNvSpPr>
            <a:spLocks noGrp="1"/>
          </p:cNvSpPr>
          <p:nvPr>
            <p:ph type="clipArt" sz="half" idx="1"/>
          </p:nvPr>
        </p:nvSpPr>
        <p:spPr>
          <a:xfrm>
            <a:off x="457200" y="1885950"/>
            <a:ext cx="4013200" cy="417195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622800" y="1885950"/>
            <a:ext cx="4013200" cy="417195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31800" y="622935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622935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731000" y="622935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3093B3B-E81E-490B-8F1F-1C571ED82160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6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3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3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4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3" y="273053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4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3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3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6400" y="228600"/>
            <a:ext cx="8204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85950"/>
            <a:ext cx="8178800" cy="417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55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31800" y="622935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chemeClr val="bg2"/>
                </a:solidFill>
                <a:latin typeface="Arial" charset="0"/>
              </a:defRPr>
            </a:lvl1pPr>
          </a:lstStyle>
          <a:p>
            <a:pPr eaLnBrk="0" fontAlgn="base" hangingPunct="0">
              <a:spcAft>
                <a:spcPct val="0"/>
              </a:spcAft>
            </a:pPr>
            <a:endParaRPr lang="en-US" smtClean="0">
              <a:solidFill>
                <a:srgbClr val="5E574E"/>
              </a:solidFill>
            </a:endParaRPr>
          </a:p>
        </p:txBody>
      </p:sp>
      <p:sp>
        <p:nvSpPr>
          <p:cNvPr id="655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2935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solidFill>
                  <a:schemeClr val="bg2"/>
                </a:solidFill>
                <a:latin typeface="Arial" charset="0"/>
              </a:defRPr>
            </a:lvl1pPr>
          </a:lstStyle>
          <a:p>
            <a:pPr eaLnBrk="0" fontAlgn="base" hangingPunct="0">
              <a:spcAft>
                <a:spcPct val="0"/>
              </a:spcAft>
            </a:pPr>
            <a:endParaRPr lang="en-US" smtClean="0">
              <a:solidFill>
                <a:srgbClr val="5E574E"/>
              </a:solidFill>
            </a:endParaRPr>
          </a:p>
        </p:txBody>
      </p:sp>
      <p:sp>
        <p:nvSpPr>
          <p:cNvPr id="655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31000" y="622935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chemeClr val="bg2"/>
                </a:solidFill>
                <a:latin typeface="Arial" charset="0"/>
              </a:defRPr>
            </a:lvl1pPr>
          </a:lstStyle>
          <a:p>
            <a:pPr eaLnBrk="0" fontAlgn="base" hangingPunct="0">
              <a:spcAft>
                <a:spcPct val="0"/>
              </a:spcAft>
            </a:pPr>
            <a:fld id="{6B1821FE-FA4C-47C1-B685-876E6334E4D6}" type="slidenum">
              <a:rPr lang="en-US" smtClean="0">
                <a:solidFill>
                  <a:srgbClr val="5E574E"/>
                </a:solidFill>
              </a:rPr>
              <a:pPr eaLnBrk="0" fontAlgn="base" hangingPunct="0">
                <a:spcAft>
                  <a:spcPct val="0"/>
                </a:spcAft>
              </a:pPr>
              <a:t>‹#›</a:t>
            </a:fld>
            <a:endParaRPr lang="en-US" smtClean="0">
              <a:solidFill>
                <a:srgbClr val="5E574E"/>
              </a:solidFill>
            </a:endParaRPr>
          </a:p>
        </p:txBody>
      </p:sp>
      <p:sp>
        <p:nvSpPr>
          <p:cNvPr id="65543" name="Line 7"/>
          <p:cNvSpPr>
            <a:spLocks noChangeShapeType="1"/>
          </p:cNvSpPr>
          <p:nvPr/>
        </p:nvSpPr>
        <p:spPr bwMode="auto">
          <a:xfrm>
            <a:off x="457200" y="1600200"/>
            <a:ext cx="8153400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z"/>
        <a:defRPr kumimoji="1"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y"/>
        <a:defRPr kumimoji="1"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x"/>
        <a:defRPr kumimoji="1"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•"/>
        <a:defRPr kumimoji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–"/>
        <a:defRPr kumimoji="1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–"/>
        <a:defRPr kumimoji="1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–"/>
        <a:defRPr kumimoji="1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–"/>
        <a:defRPr kumimoji="1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–"/>
        <a:defRPr kumimoji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0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7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9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1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5" Type="http://schemas.openxmlformats.org/officeDocument/2006/relationships/hyperlink" Target="http://en.wikipedia.org/wiki/Electronic_circuit" TargetMode="Externa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1295400"/>
            <a:ext cx="8153400" cy="3048000"/>
          </a:xfrm>
        </p:spPr>
        <p:txBody>
          <a:bodyPr/>
          <a:lstStyle/>
          <a:p>
            <a:r>
              <a:rPr lang="en-US" altLang="zh-CN" sz="3200" b="1" dirty="0" smtClean="0">
                <a:solidFill>
                  <a:srgbClr val="A50021"/>
                </a:solidFill>
              </a:rPr>
              <a:t>Lecture 29: LM3S9B96 Microcontroller – Pulse Width Modulator (PWM)</a:t>
            </a:r>
            <a:br>
              <a:rPr lang="en-US" altLang="zh-CN" sz="3200" b="1" dirty="0" smtClean="0">
                <a:solidFill>
                  <a:srgbClr val="A50021"/>
                </a:solidFill>
              </a:rPr>
            </a:br>
            <a:endParaRPr lang="en-US" altLang="zh-CN" sz="3200" dirty="0" smtClean="0">
              <a:solidFill>
                <a:srgbClr val="A5002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PWM Module Block Diagram</a:t>
            </a:r>
            <a:endParaRPr lang="en-GB" sz="32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1772816"/>
            <a:ext cx="8378108" cy="46969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Functional Description</a:t>
            </a:r>
            <a:endParaRPr lang="en-GB" sz="32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b="1" dirty="0" smtClean="0"/>
              <a:t>PWM Timer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In Count-Down mode:</a:t>
            </a:r>
          </a:p>
          <a:p>
            <a:pPr marL="1257300" lvl="2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The timer counts from the load value to zero</a:t>
            </a:r>
          </a:p>
          <a:p>
            <a:pPr marL="1257300" lvl="2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Goes back to the load value, and continues to count down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In Count-Up/Down mode:</a:t>
            </a:r>
          </a:p>
          <a:p>
            <a:pPr marL="1257300" lvl="2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The timer counts from zero up to the load value</a:t>
            </a:r>
          </a:p>
          <a:p>
            <a:pPr marL="1257300" lvl="2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Counts down to zero</a:t>
            </a:r>
          </a:p>
          <a:p>
            <a:pPr marL="1257300" lvl="2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Counts up to the load value, and so on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Count-Down mode is used for generating left- or right-aligned PWM signals, while the Count-Up/Down mode is used </a:t>
            </a:r>
            <a:r>
              <a:rPr lang="da-DK" sz="2400" dirty="0" smtClean="0"/>
              <a:t>for generating center-aligned PWM signals</a:t>
            </a: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Functional Description</a:t>
            </a:r>
            <a:endParaRPr lang="en-GB" sz="32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b="1" dirty="0" smtClean="0"/>
              <a:t>PWM Timer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Outputs three signals that are used in the PWM generation process:</a:t>
            </a:r>
          </a:p>
          <a:p>
            <a:pPr marL="1257300" lvl="2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The direction signal (“</a:t>
            </a:r>
            <a:r>
              <a:rPr lang="en-US" sz="2400" b="1" dirty="0" smtClean="0"/>
              <a:t>dir</a:t>
            </a:r>
            <a:r>
              <a:rPr lang="en-US" sz="2400" dirty="0" smtClean="0"/>
              <a:t>” signal): “low” when counting down, and “high” when counting up</a:t>
            </a:r>
          </a:p>
          <a:p>
            <a:pPr marL="1257300" lvl="2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A single-clock-cycle-width High pulse when the counter is zero (“</a:t>
            </a:r>
            <a:r>
              <a:rPr lang="en-US" sz="2400" b="1" dirty="0" smtClean="0"/>
              <a:t>zero</a:t>
            </a:r>
            <a:r>
              <a:rPr lang="en-US" sz="2400" dirty="0" smtClean="0"/>
              <a:t>” signal)</a:t>
            </a:r>
          </a:p>
          <a:p>
            <a:pPr marL="1257300" lvl="2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A single-clock-cycle-width High pulse when the counter is equal to the load value (“</a:t>
            </a:r>
            <a:r>
              <a:rPr lang="en-US" sz="2400" b="1" dirty="0" smtClean="0"/>
              <a:t>load</a:t>
            </a:r>
            <a:r>
              <a:rPr lang="en-US" sz="2400" dirty="0" smtClean="0"/>
              <a:t>” signal)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Functional Description</a:t>
            </a:r>
            <a:endParaRPr lang="en-GB" sz="32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b="1" dirty="0" smtClean="0"/>
              <a:t>PWM Comparators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Each PWM generator has two comparators that monitor the value of the counter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When either comparator matches the counter, they output a single-clock-cycle-width High pulse, "</a:t>
            </a:r>
            <a:r>
              <a:rPr lang="en-US" sz="2400" b="1" dirty="0" err="1" smtClean="0"/>
              <a:t>cmpA</a:t>
            </a:r>
            <a:r>
              <a:rPr lang="en-US" sz="2400" dirty="0" smtClean="0"/>
              <a:t>" and "</a:t>
            </a:r>
            <a:r>
              <a:rPr lang="en-US" sz="2400" b="1" dirty="0" err="1" smtClean="0"/>
              <a:t>cmpB</a:t>
            </a:r>
            <a:r>
              <a:rPr lang="en-US" sz="2400" dirty="0" smtClean="0"/>
              <a:t>”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These qualified pulses are used in the PWM generation process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Signals Used in PWM Generation</a:t>
            </a:r>
            <a:endParaRPr lang="en-GB" sz="3200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1688108"/>
            <a:ext cx="6897251" cy="5157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99992" y="6093296"/>
            <a:ext cx="344805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Signals Used in PWM Generation</a:t>
            </a:r>
            <a:endParaRPr lang="en-GB" sz="32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1700808"/>
            <a:ext cx="8324850" cy="491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88024" y="6093296"/>
            <a:ext cx="3990975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Functional Description</a:t>
            </a:r>
            <a:endParaRPr lang="en-GB" sz="32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b="1" dirty="0" smtClean="0"/>
              <a:t>PWM Signal Generator 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takes the “load”, “zero”, “</a:t>
            </a:r>
            <a:r>
              <a:rPr lang="en-US" sz="2400" dirty="0" err="1" smtClean="0"/>
              <a:t>cmpA</a:t>
            </a:r>
            <a:r>
              <a:rPr lang="en-US" sz="2400" dirty="0" smtClean="0"/>
              <a:t>”, and “</a:t>
            </a:r>
            <a:r>
              <a:rPr lang="en-US" sz="2400" dirty="0" err="1" smtClean="0"/>
              <a:t>cmpB</a:t>
            </a:r>
            <a:r>
              <a:rPr lang="en-US" sz="2400" dirty="0" smtClean="0"/>
              <a:t>” pulses (qualified by the dir signal) 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generates two internal PWM signals, “</a:t>
            </a:r>
            <a:r>
              <a:rPr lang="en-US" sz="2400" dirty="0" err="1" smtClean="0"/>
              <a:t>pwmA</a:t>
            </a:r>
            <a:r>
              <a:rPr lang="en-US" sz="2400" dirty="0" smtClean="0"/>
              <a:t>” and “</a:t>
            </a:r>
            <a:r>
              <a:rPr lang="en-US" sz="2400" dirty="0" err="1" smtClean="0"/>
              <a:t>pwmB</a:t>
            </a:r>
            <a:r>
              <a:rPr lang="en-US" sz="2400" dirty="0" smtClean="0"/>
              <a:t>”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In Count-Down mode: zero, load, match A down, and match B down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In Count-Up/Down mode: zero, load, match A down, match A up, match B down, and match B up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For each event, the effect on each output PWM signal is programmable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PWM Generation Example In Count-Up/Down Mode</a:t>
            </a:r>
            <a:endParaRPr lang="en-GB" sz="32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err="1" smtClean="0">
                <a:solidFill>
                  <a:srgbClr val="00B0F0"/>
                </a:solidFill>
              </a:rPr>
              <a:t>pwmA</a:t>
            </a:r>
            <a:r>
              <a:rPr lang="en-US" sz="2400" dirty="0" smtClean="0"/>
              <a:t> is set to drive High on match A up, drive Low on match A down, and ignore the other four events</a:t>
            </a:r>
          </a:p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err="1" smtClean="0">
                <a:solidFill>
                  <a:srgbClr val="00B0F0"/>
                </a:solidFill>
              </a:rPr>
              <a:t>pwmB</a:t>
            </a:r>
            <a:r>
              <a:rPr lang="en-US" sz="2400" dirty="0" smtClean="0"/>
              <a:t> is set to drive High on match B up, drive Low on match B down, and ignore the other four events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3479117"/>
            <a:ext cx="8194923" cy="2974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Functional Description</a:t>
            </a:r>
            <a:endParaRPr lang="en-GB" sz="32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b="1" dirty="0" smtClean="0"/>
              <a:t>Dead-Band Generator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The generated </a:t>
            </a:r>
            <a:r>
              <a:rPr lang="en-US" sz="2400" dirty="0" err="1" smtClean="0">
                <a:solidFill>
                  <a:srgbClr val="00B0F0"/>
                </a:solidFill>
              </a:rPr>
              <a:t>pwmA</a:t>
            </a:r>
            <a:r>
              <a:rPr lang="en-US" sz="2400" dirty="0" smtClean="0"/>
              <a:t> and </a:t>
            </a:r>
            <a:r>
              <a:rPr lang="en-US" sz="2400" dirty="0" err="1" smtClean="0">
                <a:solidFill>
                  <a:srgbClr val="00B0F0"/>
                </a:solidFill>
              </a:rPr>
              <a:t>pwmB</a:t>
            </a:r>
            <a:r>
              <a:rPr lang="en-US" sz="2400" dirty="0" smtClean="0"/>
              <a:t> signals can be passed to the dead-band generator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If the dead-band generator is disabled, </a:t>
            </a:r>
            <a:r>
              <a:rPr lang="en-US" sz="2400" dirty="0" err="1" smtClean="0">
                <a:solidFill>
                  <a:srgbClr val="00B0F0"/>
                </a:solidFill>
              </a:rPr>
              <a:t>pwmA</a:t>
            </a:r>
            <a:r>
              <a:rPr lang="en-US" sz="2400" dirty="0" smtClean="0"/>
              <a:t> and </a:t>
            </a:r>
            <a:r>
              <a:rPr lang="en-US" sz="2400" dirty="0" err="1" smtClean="0">
                <a:solidFill>
                  <a:srgbClr val="00B0F0"/>
                </a:solidFill>
              </a:rPr>
              <a:t>pwmB</a:t>
            </a:r>
            <a:r>
              <a:rPr lang="en-US" sz="2400" dirty="0" smtClean="0"/>
              <a:t> signals will not be modified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If the dead-band generator is enabled, the </a:t>
            </a:r>
            <a:r>
              <a:rPr lang="en-US" sz="2400" dirty="0" err="1" smtClean="0">
                <a:solidFill>
                  <a:srgbClr val="00B0F0"/>
                </a:solidFill>
              </a:rPr>
              <a:t>pwmB</a:t>
            </a:r>
            <a:r>
              <a:rPr lang="en-US" sz="2400" dirty="0" smtClean="0"/>
              <a:t> signal is lost and two PWM signals are generated based on the </a:t>
            </a:r>
            <a:r>
              <a:rPr lang="en-US" sz="2400" dirty="0" err="1" smtClean="0">
                <a:solidFill>
                  <a:srgbClr val="00B0F0"/>
                </a:solidFill>
              </a:rPr>
              <a:t>pwmA</a:t>
            </a:r>
            <a:r>
              <a:rPr lang="en-US" sz="2400" dirty="0" smtClean="0"/>
              <a:t> signal, </a:t>
            </a:r>
            <a:r>
              <a:rPr lang="en-US" sz="2400" dirty="0" err="1" smtClean="0">
                <a:solidFill>
                  <a:srgbClr val="FF0000"/>
                </a:solidFill>
              </a:rPr>
              <a:t>pwmA</a:t>
            </a:r>
            <a:r>
              <a:rPr lang="en-US" sz="2400" dirty="0" smtClean="0">
                <a:solidFill>
                  <a:srgbClr val="FF0000"/>
                </a:solidFill>
              </a:rPr>
              <a:t>’</a:t>
            </a:r>
            <a:r>
              <a:rPr lang="en-US" sz="2400" dirty="0" smtClean="0"/>
              <a:t> and </a:t>
            </a:r>
            <a:r>
              <a:rPr lang="en-US" sz="2400" dirty="0" err="1" smtClean="0">
                <a:solidFill>
                  <a:srgbClr val="FF0000"/>
                </a:solidFill>
              </a:rPr>
              <a:t>pwmB</a:t>
            </a:r>
            <a:r>
              <a:rPr lang="en-US" sz="2400" dirty="0" smtClean="0">
                <a:solidFill>
                  <a:srgbClr val="FF0000"/>
                </a:solidFill>
              </a:rPr>
              <a:t>’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err="1" smtClean="0">
                <a:solidFill>
                  <a:srgbClr val="FF0000"/>
                </a:solidFill>
              </a:rPr>
              <a:t>pwmA</a:t>
            </a:r>
            <a:r>
              <a:rPr lang="en-US" sz="2400" dirty="0" smtClean="0">
                <a:solidFill>
                  <a:srgbClr val="FF0000"/>
                </a:solidFill>
              </a:rPr>
              <a:t>’ </a:t>
            </a:r>
            <a:r>
              <a:rPr lang="en-US" sz="2400" dirty="0" smtClean="0"/>
              <a:t>is </a:t>
            </a:r>
            <a:r>
              <a:rPr lang="en-US" sz="2400" dirty="0" err="1" smtClean="0"/>
              <a:t>pwmA</a:t>
            </a:r>
            <a:r>
              <a:rPr lang="en-US" sz="2400" dirty="0" smtClean="0"/>
              <a:t> with the rising edge delayed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err="1" smtClean="0">
                <a:solidFill>
                  <a:srgbClr val="FF0000"/>
                </a:solidFill>
              </a:rPr>
              <a:t>pwmB</a:t>
            </a:r>
            <a:r>
              <a:rPr lang="en-US" sz="2400" dirty="0" smtClean="0">
                <a:solidFill>
                  <a:srgbClr val="FF0000"/>
                </a:solidFill>
              </a:rPr>
              <a:t>’ </a:t>
            </a:r>
            <a:r>
              <a:rPr lang="en-US" sz="2400" dirty="0" smtClean="0"/>
              <a:t>is the </a:t>
            </a:r>
            <a:r>
              <a:rPr lang="en-US" sz="2400" dirty="0" err="1" smtClean="0"/>
              <a:t>iversion</a:t>
            </a:r>
            <a:r>
              <a:rPr lang="en-US" sz="2400" dirty="0" smtClean="0"/>
              <a:t> of </a:t>
            </a:r>
            <a:r>
              <a:rPr lang="en-US" sz="2400" dirty="0" err="1" smtClean="0"/>
              <a:t>pwmA</a:t>
            </a:r>
            <a:r>
              <a:rPr lang="en-US" sz="2400" dirty="0" smtClean="0"/>
              <a:t> with a delay added between the falling edge of </a:t>
            </a:r>
            <a:r>
              <a:rPr lang="en-US" sz="2400" dirty="0" err="1" smtClean="0"/>
              <a:t>pwmA</a:t>
            </a:r>
            <a:r>
              <a:rPr lang="en-US" sz="2400" dirty="0" smtClean="0"/>
              <a:t> and the rising edge of </a:t>
            </a:r>
            <a:r>
              <a:rPr lang="en-US" sz="2400" dirty="0" err="1" smtClean="0"/>
              <a:t>pwmB</a:t>
            </a:r>
            <a:r>
              <a:rPr lang="en-US" sz="2400" dirty="0" smtClean="0"/>
              <a:t>’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PWM Dead-Band Generator</a:t>
            </a:r>
            <a:endParaRPr lang="en-GB" sz="32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endParaRPr lang="en-US" sz="2400" b="1" dirty="0" smtClean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2420888"/>
            <a:ext cx="7267575" cy="405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1187624" y="685800"/>
            <a:ext cx="7600776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dirty="0" err="1" smtClean="0"/>
              <a:t>Stellaris</a:t>
            </a:r>
            <a:r>
              <a:rPr lang="en-US" sz="3600" b="1" dirty="0" smtClean="0"/>
              <a:t>® LM3S9B96 Microcontroller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en-US" sz="3600" dirty="0" smtClean="0">
                <a:solidFill>
                  <a:srgbClr val="000000"/>
                </a:solidFill>
                <a:latin typeface="Arial Black" pitchFamily="34" charset="0"/>
              </a:rPr>
              <a:t>Data Sheet</a:t>
            </a:r>
            <a:endParaRPr kumimoji="1" lang="en-GB" sz="3600" dirty="0" smtClean="0">
              <a:solidFill>
                <a:srgbClr val="000000"/>
              </a:solidFill>
              <a:latin typeface="Arial Black" pitchFamily="34" charset="0"/>
            </a:endParaRP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066800" y="2895600"/>
            <a:ext cx="7105600" cy="177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None/>
            </a:pPr>
            <a:r>
              <a:rPr kumimoji="1" lang="en-GB" sz="2800" dirty="0" smtClean="0">
                <a:solidFill>
                  <a:srgbClr val="000000"/>
                </a:solidFill>
                <a:latin typeface="Arial Black" pitchFamily="34" charset="0"/>
              </a:rPr>
              <a:t>Chapter 22</a:t>
            </a:r>
          </a:p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None/>
            </a:pPr>
            <a:r>
              <a:rPr lang="en-US" sz="2800" b="1" dirty="0" smtClean="0"/>
              <a:t>Pulse Width Modulator (PWM)</a:t>
            </a:r>
            <a:endParaRPr kumimoji="1" lang="en-GB" sz="2800" dirty="0" smtClean="0">
              <a:solidFill>
                <a:srgbClr val="0000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Functional Description</a:t>
            </a:r>
            <a:endParaRPr lang="en-GB" sz="32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b="1" dirty="0" smtClean="0"/>
              <a:t>Interrupt/ADC-Trigger Selector 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The same four (or six) counter events can be used to generate an interrupt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Any of these events or a set of these events can be selected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Different or the same events can be selected to generate an ADC trigger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Functional Description</a:t>
            </a:r>
            <a:endParaRPr lang="en-GB" sz="32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b="1" dirty="0" smtClean="0"/>
              <a:t>Synchronization 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Four PWM generators providing eight PWM outputs</a:t>
            </a:r>
          </a:p>
          <a:p>
            <a:pPr marL="1257300" lvl="2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b="1" dirty="0" smtClean="0"/>
              <a:t>Unsynchronized: </a:t>
            </a:r>
            <a:r>
              <a:rPr lang="en-US" sz="2400" dirty="0" smtClean="0"/>
              <a:t>each PWM generator and its two output signals are used alone, independent of other PWM generators</a:t>
            </a:r>
          </a:p>
          <a:p>
            <a:pPr marL="1257300" lvl="2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b="1" dirty="0" smtClean="0"/>
              <a:t>Synchronized: </a:t>
            </a:r>
            <a:r>
              <a:rPr lang="en-US" sz="2400" dirty="0" smtClean="0"/>
              <a:t>The PWM generator and its two outputs signals are used in conjunction with other PWM generators using a common and unified time base</a:t>
            </a:r>
          </a:p>
          <a:p>
            <a:pPr marL="1714500" lvl="3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Set the “</a:t>
            </a:r>
            <a:r>
              <a:rPr lang="en-US" sz="2400" dirty="0" err="1" smtClean="0"/>
              <a:t>SYNCn</a:t>
            </a:r>
            <a:r>
              <a:rPr lang="en-US" sz="2400" dirty="0" smtClean="0"/>
              <a:t>” bits in the </a:t>
            </a:r>
            <a:r>
              <a:rPr lang="en-US" sz="2400" b="1" dirty="0" smtClean="0"/>
              <a:t>PWMSYNC</a:t>
            </a:r>
            <a:r>
              <a:rPr lang="en-US" sz="2400" dirty="0" smtClean="0"/>
              <a:t> register will cause corresponding PWM generators reset their counter together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Functional Description</a:t>
            </a:r>
            <a:endParaRPr lang="en-GB" sz="32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b="1" dirty="0" smtClean="0"/>
              <a:t>Fault Conditions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200" dirty="0" smtClean="0"/>
              <a:t>When fault conditions happen, the PWM function must be stopped and the </a:t>
            </a:r>
            <a:r>
              <a:rPr lang="en-US" sz="2200" dirty="0" err="1" smtClean="0"/>
              <a:t>PWMn</a:t>
            </a:r>
            <a:r>
              <a:rPr lang="en-US" sz="2200" dirty="0" smtClean="0"/>
              <a:t> signals should be set to a safe state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200" dirty="0" smtClean="0"/>
              <a:t>Two basic situations cause fault conditions:</a:t>
            </a:r>
          </a:p>
          <a:p>
            <a:pPr marL="1257300" lvl="2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The microcontroller is stalled and cannot perform the necessary computation in the time required for motion control</a:t>
            </a:r>
          </a:p>
          <a:p>
            <a:pPr marL="1257300" lvl="2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An external error or event is detected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200" dirty="0" smtClean="0"/>
              <a:t>The following inputs can be used to generate a fault condition</a:t>
            </a:r>
          </a:p>
          <a:p>
            <a:pPr marL="1257300" lvl="2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err="1" smtClean="0">
                <a:solidFill>
                  <a:srgbClr val="FF0000"/>
                </a:solidFill>
              </a:rPr>
              <a:t>FAULTn</a:t>
            </a:r>
            <a:r>
              <a:rPr lang="en-US" sz="2000" dirty="0" smtClean="0"/>
              <a:t> fault input pins</a:t>
            </a:r>
          </a:p>
          <a:p>
            <a:pPr marL="1257300" lvl="2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A stall of the controller generated by the debugger</a:t>
            </a:r>
          </a:p>
          <a:p>
            <a:pPr marL="1257300" lvl="2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The trigger of an ADC digital comparator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200" dirty="0" smtClean="0"/>
              <a:t>Fault conditions are calculated on a per-PWM generator basis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Functional Description</a:t>
            </a:r>
            <a:endParaRPr lang="en-GB" sz="32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b="1" dirty="0" smtClean="0"/>
              <a:t>Output Control Block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Takes care of the final conditioning of the </a:t>
            </a:r>
            <a:r>
              <a:rPr lang="en-US" sz="2400" dirty="0" err="1" smtClean="0"/>
              <a:t>pwmA</a:t>
            </a:r>
            <a:r>
              <a:rPr lang="en-US" sz="2400" dirty="0" smtClean="0"/>
              <a:t>' and </a:t>
            </a:r>
            <a:r>
              <a:rPr lang="en-US" sz="2400" dirty="0" err="1" smtClean="0"/>
              <a:t>pwmB</a:t>
            </a:r>
            <a:r>
              <a:rPr lang="en-US" sz="2400" dirty="0" smtClean="0"/>
              <a:t>' signals before they go to the pins as the </a:t>
            </a:r>
            <a:r>
              <a:rPr lang="en-US" sz="2400" dirty="0" err="1" smtClean="0"/>
              <a:t>PWMn</a:t>
            </a:r>
            <a:r>
              <a:rPr lang="en-US" sz="2400" dirty="0" smtClean="0"/>
              <a:t> signals. 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The set of PWM signals that are actually enabled to the pins can be modified via the </a:t>
            </a:r>
            <a:r>
              <a:rPr lang="en-US" sz="2400" b="1" dirty="0" smtClean="0"/>
              <a:t>PWNENABLE </a:t>
            </a:r>
            <a:r>
              <a:rPr lang="en-US" sz="2400" dirty="0" smtClean="0"/>
              <a:t>register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During fault conditions, </a:t>
            </a:r>
            <a:r>
              <a:rPr lang="en-US" sz="2400" dirty="0" err="1" smtClean="0"/>
              <a:t>PWMn</a:t>
            </a:r>
            <a:r>
              <a:rPr lang="en-US" sz="2400" dirty="0" smtClean="0"/>
              <a:t> usually must be driven to safe values</a:t>
            </a:r>
          </a:p>
          <a:p>
            <a:pPr marL="1257300" lvl="2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Use </a:t>
            </a:r>
            <a:r>
              <a:rPr lang="en-US" sz="2000" b="1" dirty="0" smtClean="0"/>
              <a:t>PWMFAULT </a:t>
            </a:r>
            <a:r>
              <a:rPr lang="en-US" sz="2000" dirty="0" smtClean="0"/>
              <a:t>register to specify whether the output continues to use the generated signal or an encoding specified in the </a:t>
            </a:r>
            <a:r>
              <a:rPr lang="en-US" sz="2000" b="1" dirty="0" smtClean="0"/>
              <a:t>PWMFAULTVAL </a:t>
            </a:r>
            <a:r>
              <a:rPr lang="en-US" sz="2000" dirty="0" smtClean="0"/>
              <a:t>register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A final inversion can be applied to any of the </a:t>
            </a:r>
            <a:r>
              <a:rPr lang="en-US" sz="2400" dirty="0" err="1" smtClean="0"/>
              <a:t>PWMn</a:t>
            </a:r>
            <a:r>
              <a:rPr lang="en-US" sz="2400" dirty="0" smtClean="0"/>
              <a:t> signals using the </a:t>
            </a:r>
            <a:r>
              <a:rPr lang="en-US" sz="2400" b="1" dirty="0" smtClean="0"/>
              <a:t>PWMINVERT</a:t>
            </a:r>
            <a:r>
              <a:rPr lang="en-US" sz="2400" dirty="0" smtClean="0"/>
              <a:t> register</a:t>
            </a:r>
            <a:endParaRPr lang="en-US" sz="2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Initialization and Configuration</a:t>
            </a:r>
            <a:endParaRPr lang="en-GB" sz="32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The following example shows how to initialize PWM Generator 0 with a 25-kHz frequency, a 25% duty cycle on the PWM0 pin, and a 75% duty cycle on the PWM1 pin, assuming the system clock is 20 MHz</a:t>
            </a:r>
          </a:p>
          <a:p>
            <a:pPr marL="914400" lvl="1" indent="-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+mj-lt"/>
              <a:buAutoNum type="arabicPeriod"/>
            </a:pPr>
            <a:r>
              <a:rPr lang="en-US" sz="2000" dirty="0" smtClean="0"/>
              <a:t>Enable the PWM clock by writing a value of 0x0010.0000 to the </a:t>
            </a:r>
            <a:r>
              <a:rPr lang="en-US" sz="2000" b="1" dirty="0" smtClean="0"/>
              <a:t>RCGC0 </a:t>
            </a:r>
            <a:r>
              <a:rPr lang="en-US" sz="2000" dirty="0" smtClean="0"/>
              <a:t>register</a:t>
            </a:r>
          </a:p>
          <a:p>
            <a:pPr marL="914400" lvl="1" indent="-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+mj-lt"/>
              <a:buAutoNum type="arabicPeriod"/>
            </a:pPr>
            <a:r>
              <a:rPr lang="en-US" sz="2000" dirty="0" smtClean="0"/>
              <a:t>Enable the clock to the appropriate GPIO module via the </a:t>
            </a:r>
            <a:r>
              <a:rPr lang="en-US" sz="2000" b="1" dirty="0" smtClean="0"/>
              <a:t>RCGC2 </a:t>
            </a:r>
            <a:r>
              <a:rPr lang="en-US" sz="2000" dirty="0" smtClean="0"/>
              <a:t>register</a:t>
            </a:r>
          </a:p>
          <a:p>
            <a:pPr marL="914400" lvl="1" indent="-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+mj-lt"/>
              <a:buAutoNum type="arabicPeriod"/>
            </a:pPr>
            <a:r>
              <a:rPr lang="en-US" sz="2000" dirty="0" smtClean="0"/>
              <a:t>In the GPIO module, enable the appropriate pins for their alternate function using the </a:t>
            </a:r>
            <a:r>
              <a:rPr lang="en-US" sz="2000" b="1" dirty="0" smtClean="0"/>
              <a:t>GPIOAFSEL </a:t>
            </a:r>
            <a:r>
              <a:rPr lang="en-US" sz="2000" dirty="0" smtClean="0"/>
              <a:t>register</a:t>
            </a:r>
          </a:p>
          <a:p>
            <a:pPr marL="914400" lvl="1" indent="-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+mj-lt"/>
              <a:buAutoNum type="arabicPeriod"/>
            </a:pPr>
            <a:r>
              <a:rPr lang="en-US" sz="2000" dirty="0" smtClean="0"/>
              <a:t>Configure the </a:t>
            </a:r>
            <a:r>
              <a:rPr lang="en-US" sz="2000" dirty="0" err="1" smtClean="0"/>
              <a:t>PMCn</a:t>
            </a:r>
            <a:r>
              <a:rPr lang="en-US" sz="2000" dirty="0" smtClean="0"/>
              <a:t> fields in the </a:t>
            </a:r>
            <a:r>
              <a:rPr lang="en-US" sz="2000" b="1" dirty="0" smtClean="0"/>
              <a:t>GPIOPCTL </a:t>
            </a:r>
            <a:r>
              <a:rPr lang="en-US" sz="2000" dirty="0" smtClean="0"/>
              <a:t>register to assign the PWM signals to the appropriate pins</a:t>
            </a:r>
          </a:p>
          <a:p>
            <a:pPr marL="914400" lvl="1" indent="-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+mj-lt"/>
              <a:buAutoNum type="arabicPeriod"/>
            </a:pPr>
            <a:r>
              <a:rPr lang="en-US" sz="2000" dirty="0" smtClean="0"/>
              <a:t>Configure the </a:t>
            </a:r>
            <a:r>
              <a:rPr lang="en-US" sz="2000" b="1" dirty="0" smtClean="0"/>
              <a:t>RCC </a:t>
            </a:r>
            <a:r>
              <a:rPr lang="en-US" sz="2000" dirty="0" smtClean="0"/>
              <a:t>register in the System Control module to use the PWM divide (USEPWMDIV) and set the divider (PWMDIV) to divide by 2 (000).</a:t>
            </a:r>
            <a:endParaRPr lang="en-US" sz="20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Recall: Clock Control</a:t>
            </a:r>
            <a:endParaRPr lang="en-GB" sz="3200" dirty="0"/>
          </a:p>
        </p:txBody>
      </p:sp>
      <p:pic>
        <p:nvPicPr>
          <p:cNvPr id="798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35696" y="1700808"/>
            <a:ext cx="5555531" cy="51301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Initialization and Configuration</a:t>
            </a:r>
            <a:endParaRPr lang="en-GB" sz="32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914400" lvl="1" indent="-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+mj-lt"/>
              <a:buAutoNum type="arabicPeriod" startAt="6"/>
            </a:pPr>
            <a:r>
              <a:rPr lang="en-US" sz="2400" dirty="0" smtClean="0"/>
              <a:t>Configure the PWM generator for countdown mode with immediate updates to the parameters</a:t>
            </a:r>
          </a:p>
          <a:p>
            <a:pPr marL="1371600" lvl="2" indent="-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+mj-lt"/>
              <a:buAutoNum type="arabicPeriod"/>
            </a:pPr>
            <a:r>
              <a:rPr lang="en-US" sz="2000" dirty="0" smtClean="0"/>
              <a:t>Write the </a:t>
            </a:r>
            <a:r>
              <a:rPr lang="en-US" sz="2000" b="1" dirty="0" smtClean="0"/>
              <a:t>PWM0CTL </a:t>
            </a:r>
            <a:r>
              <a:rPr lang="en-US" sz="2000" dirty="0" smtClean="0"/>
              <a:t>register with a value of 0x0000.0000</a:t>
            </a:r>
          </a:p>
          <a:p>
            <a:pPr marL="1371600" lvl="2" indent="-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+mj-lt"/>
              <a:buAutoNum type="arabicPeriod"/>
            </a:pPr>
            <a:r>
              <a:rPr lang="en-US" sz="2000" dirty="0" smtClean="0"/>
              <a:t>Write the </a:t>
            </a:r>
            <a:r>
              <a:rPr lang="en-US" sz="2000" b="1" dirty="0" smtClean="0"/>
              <a:t>PWM0GENA </a:t>
            </a:r>
            <a:r>
              <a:rPr lang="en-US" sz="2000" dirty="0" smtClean="0"/>
              <a:t>register with a value of 0x0000.008C</a:t>
            </a:r>
          </a:p>
          <a:p>
            <a:pPr marL="1371600" lvl="2" indent="-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+mj-lt"/>
              <a:buAutoNum type="arabicPeriod"/>
            </a:pPr>
            <a:r>
              <a:rPr lang="en-US" sz="2000" dirty="0" smtClean="0"/>
              <a:t>Write the </a:t>
            </a:r>
            <a:r>
              <a:rPr lang="en-US" sz="2000" b="1" dirty="0" smtClean="0"/>
              <a:t>PWM0GENB </a:t>
            </a:r>
            <a:r>
              <a:rPr lang="en-US" sz="2000" dirty="0" smtClean="0"/>
              <a:t>register with a value of 0x0000.080C</a:t>
            </a:r>
          </a:p>
          <a:p>
            <a:pPr marL="914400" lvl="1" indent="-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+mj-lt"/>
              <a:buAutoNum type="arabicPeriod" startAt="6"/>
            </a:pPr>
            <a:r>
              <a:rPr lang="en-US" sz="2400" dirty="0" smtClean="0"/>
              <a:t>Set the period: for a 25-KHz frequency, the period = 1/25,000, or 40 microseconds. The PWM clock source is 10MHz. Thus, there are 400 clock ticks per period. Use this value to set the </a:t>
            </a:r>
            <a:r>
              <a:rPr lang="en-US" sz="2400" b="1" dirty="0" smtClean="0"/>
              <a:t>PWM0LOAD </a:t>
            </a:r>
            <a:r>
              <a:rPr lang="en-US" sz="2400" dirty="0" smtClean="0"/>
              <a:t>register. In Count-Down mode, set the LOAD field in the </a:t>
            </a:r>
            <a:r>
              <a:rPr lang="en-US" sz="2400" b="1" dirty="0" smtClean="0"/>
              <a:t>PWM0LOAD </a:t>
            </a:r>
            <a:r>
              <a:rPr lang="en-US" sz="2400" dirty="0" smtClean="0"/>
              <a:t>register to the requested period minus one</a:t>
            </a:r>
          </a:p>
          <a:p>
            <a:pPr marL="1371600" lvl="2" indent="-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+mj-lt"/>
              <a:buAutoNum type="arabicPeriod"/>
            </a:pPr>
            <a:r>
              <a:rPr lang="en-US" sz="2000" dirty="0" smtClean="0"/>
              <a:t>Write the </a:t>
            </a:r>
            <a:r>
              <a:rPr lang="en-US" sz="2000" b="1" dirty="0" smtClean="0"/>
              <a:t>PWM0LOAD </a:t>
            </a:r>
            <a:r>
              <a:rPr lang="en-US" sz="2000" dirty="0" smtClean="0"/>
              <a:t>register with a value of 0x0000.018F</a:t>
            </a: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Initialization and Configuration</a:t>
            </a:r>
            <a:endParaRPr lang="en-GB" sz="32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914400" lvl="1" indent="-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+mj-lt"/>
              <a:buAutoNum type="arabicPeriod" startAt="8"/>
            </a:pPr>
            <a:r>
              <a:rPr lang="en-US" sz="2400" dirty="0" smtClean="0"/>
              <a:t>Set the pulse width of the PWM0 pin for a 25% duty cycle: Write the </a:t>
            </a:r>
            <a:r>
              <a:rPr lang="en-US" sz="2400" b="1" dirty="0" smtClean="0"/>
              <a:t>PWM0CMPA </a:t>
            </a:r>
            <a:r>
              <a:rPr lang="en-US" sz="2400" dirty="0" smtClean="0"/>
              <a:t>register with a value of 0x0000.012B</a:t>
            </a:r>
          </a:p>
          <a:p>
            <a:pPr marL="914400" lvl="1" indent="-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+mj-lt"/>
              <a:buAutoNum type="arabicPeriod" startAt="8"/>
            </a:pPr>
            <a:r>
              <a:rPr lang="en-US" sz="2400" dirty="0" smtClean="0"/>
              <a:t>Set the pulse width of the PWM1 pin for a 75% duty cycle: Write the </a:t>
            </a:r>
            <a:r>
              <a:rPr lang="en-US" sz="2400" b="1" dirty="0" smtClean="0"/>
              <a:t>PWM0CMPB </a:t>
            </a:r>
            <a:r>
              <a:rPr lang="en-US" sz="2400" dirty="0" smtClean="0"/>
              <a:t>register with a value of 0x0000.0063</a:t>
            </a:r>
            <a:endParaRPr lang="en-US" sz="2400" dirty="0" smtClean="0">
              <a:solidFill>
                <a:srgbClr val="FF0000"/>
              </a:solidFill>
            </a:endParaRPr>
          </a:p>
          <a:p>
            <a:pPr marL="914400" lvl="1" indent="-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+mj-lt"/>
              <a:buAutoNum type="arabicPeriod" startAt="8"/>
            </a:pPr>
            <a:r>
              <a:rPr lang="en-US" sz="2400" dirty="0" smtClean="0"/>
              <a:t>Start the timers in PWM generator 0 : Write the </a:t>
            </a:r>
            <a:r>
              <a:rPr lang="en-US" sz="2400" b="1" dirty="0" smtClean="0"/>
              <a:t>PWM0CTL</a:t>
            </a:r>
            <a:r>
              <a:rPr lang="en-US" sz="2400" dirty="0" smtClean="0"/>
              <a:t> register with a value of 0x0000.0001 </a:t>
            </a:r>
          </a:p>
          <a:p>
            <a:pPr marL="914400" lvl="1" indent="-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+mj-lt"/>
              <a:buAutoNum type="arabicPeriod" startAt="8"/>
            </a:pPr>
            <a:r>
              <a:rPr lang="en-US" sz="2400" dirty="0" smtClean="0"/>
              <a:t>Enable PWM outputs: Write the </a:t>
            </a:r>
            <a:r>
              <a:rPr lang="en-US" sz="2400" b="1" dirty="0" smtClean="0"/>
              <a:t>PWMENABLE</a:t>
            </a:r>
            <a:r>
              <a:rPr lang="en-US" sz="2400" dirty="0" smtClean="0"/>
              <a:t> register with a value of 0x0000.0003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Register Map &amp; Description</a:t>
            </a:r>
            <a:endParaRPr lang="en-GB" sz="32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Sub-Chapter 22.5 and 22.6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Key Registers: </a:t>
            </a:r>
            <a:r>
              <a:rPr lang="en-US" altLang="zh-CN" sz="3200" dirty="0" err="1" smtClean="0"/>
              <a:t>PWMnCTL</a:t>
            </a:r>
            <a:endParaRPr lang="en-GB" sz="32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endParaRPr lang="en-US" sz="2400" dirty="0" smtClean="0"/>
          </a:p>
        </p:txBody>
      </p:sp>
      <p:pic>
        <p:nvPicPr>
          <p:cNvPr id="808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628800"/>
            <a:ext cx="9134475" cy="272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矩形 4"/>
          <p:cNvSpPr/>
          <p:nvPr/>
        </p:nvSpPr>
        <p:spPr bwMode="auto">
          <a:xfrm>
            <a:off x="7884368" y="3501008"/>
            <a:ext cx="1187624" cy="576064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pic>
        <p:nvPicPr>
          <p:cNvPr id="80899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5616" y="4362386"/>
            <a:ext cx="6993979" cy="24956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20000"/>
              </a:spcBef>
            </a:pPr>
            <a:r>
              <a:rPr lang="en-US" sz="3200" b="1" dirty="0" smtClean="0"/>
              <a:t>Pulse Width Modulator (PWM)</a:t>
            </a:r>
            <a:endParaRPr lang="en-GB" sz="3200" dirty="0" smtClean="0">
              <a:solidFill>
                <a:srgbClr val="000000"/>
              </a:solidFill>
              <a:latin typeface="Arial Black" pitchFamily="34" charset="0"/>
            </a:endParaRP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Using analog signal (continuous in terms of both voltage and current)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Simple and straightforward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BUT: not easy to regulate, not power efficient, not resilient to noise</a:t>
            </a:r>
          </a:p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PWM is a powerful technique for digitally encoding analog signal levels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High-resolution counters are used to generate a square wave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The duty cycle of the square wave is modulated to encode an analog signal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Typical applications: switching power supplies, motor control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Power loss in the switching devices is very low: “on” no current, “off” not voltage drop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1143000"/>
          </a:xfrm>
        </p:spPr>
        <p:txBody>
          <a:bodyPr/>
          <a:lstStyle/>
          <a:p>
            <a:r>
              <a:rPr lang="en-US" sz="3200" b="1" dirty="0" smtClean="0"/>
              <a:t>Key Registers: </a:t>
            </a:r>
            <a:r>
              <a:rPr lang="en-US" altLang="zh-CN" sz="3200" dirty="0" err="1" smtClean="0"/>
              <a:t>PWMnGENA</a:t>
            </a:r>
            <a:r>
              <a:rPr lang="en-US" altLang="zh-CN" sz="3200" dirty="0" smtClean="0"/>
              <a:t>, </a:t>
            </a:r>
            <a:r>
              <a:rPr lang="en-US" altLang="zh-CN" sz="3200" dirty="0" err="1" smtClean="0"/>
              <a:t>PWMnGENB</a:t>
            </a:r>
            <a:endParaRPr lang="en-GB" sz="32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endParaRPr lang="en-US" sz="2400" dirty="0" smtClean="0"/>
          </a:p>
        </p:txBody>
      </p:sp>
      <p:pic>
        <p:nvPicPr>
          <p:cNvPr id="819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754" y="1700808"/>
            <a:ext cx="904875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23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75656" y="4509120"/>
            <a:ext cx="6882408" cy="2047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矩形 7"/>
          <p:cNvSpPr/>
          <p:nvPr/>
        </p:nvSpPr>
        <p:spPr bwMode="auto">
          <a:xfrm>
            <a:off x="2555776" y="3501008"/>
            <a:ext cx="1187624" cy="576064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9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8" y="1730871"/>
            <a:ext cx="9001125" cy="256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Key Registers: </a:t>
            </a:r>
            <a:r>
              <a:rPr lang="en-US" altLang="zh-CN" sz="3200" dirty="0" err="1" smtClean="0"/>
              <a:t>PWMnLOAD</a:t>
            </a:r>
            <a:endParaRPr lang="en-GB" sz="32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endParaRPr lang="en-US" sz="2400" dirty="0" smtClean="0"/>
          </a:p>
        </p:txBody>
      </p:sp>
      <p:pic>
        <p:nvPicPr>
          <p:cNvPr id="8294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47664" y="4725144"/>
            <a:ext cx="595312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Key Registers: </a:t>
            </a:r>
            <a:r>
              <a:rPr lang="en-US" altLang="zh-CN" sz="3200" dirty="0" err="1" smtClean="0"/>
              <a:t>PWMnCMPA</a:t>
            </a:r>
            <a:r>
              <a:rPr lang="en-US" altLang="zh-CN" sz="3200" dirty="0" smtClean="0"/>
              <a:t>, </a:t>
            </a:r>
            <a:r>
              <a:rPr lang="en-US" altLang="zh-CN" sz="3200" dirty="0" err="1" smtClean="0"/>
              <a:t>PWMnCMPB</a:t>
            </a:r>
            <a:endParaRPr lang="en-GB" sz="32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endParaRPr lang="en-US" sz="2400" dirty="0" smtClean="0"/>
          </a:p>
        </p:txBody>
      </p:sp>
      <p:pic>
        <p:nvPicPr>
          <p:cNvPr id="8397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628800"/>
            <a:ext cx="9067800" cy="275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397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5616" y="5013176"/>
            <a:ext cx="732472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Key Registers: </a:t>
            </a:r>
            <a:r>
              <a:rPr lang="en-US" altLang="zh-CN" sz="3200" dirty="0" smtClean="0"/>
              <a:t>PWMENABLE</a:t>
            </a:r>
            <a:endParaRPr lang="en-GB" sz="32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endParaRPr lang="en-US" sz="2400" dirty="0" smtClean="0"/>
          </a:p>
        </p:txBody>
      </p:sp>
      <p:pic>
        <p:nvPicPr>
          <p:cNvPr id="8499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896" y="1700808"/>
            <a:ext cx="8991600" cy="263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499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520" y="4725144"/>
            <a:ext cx="866775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20000"/>
              </a:spcBef>
            </a:pPr>
            <a:r>
              <a:rPr lang="en-US" sz="3200" b="1" dirty="0" smtClean="0"/>
              <a:t>Pulse Width Modulator (PWM)</a:t>
            </a:r>
            <a:endParaRPr lang="en-GB" sz="3200" dirty="0" smtClean="0">
              <a:solidFill>
                <a:srgbClr val="000000"/>
              </a:solidFill>
              <a:latin typeface="Arial Black" pitchFamily="34" charset="0"/>
            </a:endParaRPr>
          </a:p>
        </p:txBody>
      </p:sp>
      <p:pic>
        <p:nvPicPr>
          <p:cNvPr id="47106" name="Picture 2" descr="File:Pwm.sv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624" y="1757433"/>
            <a:ext cx="6120680" cy="510056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20000"/>
              </a:spcBef>
            </a:pPr>
            <a:r>
              <a:rPr lang="en-US" altLang="zh-CN" sz="3200" dirty="0" smtClean="0"/>
              <a:t>Switching Power Supplies</a:t>
            </a:r>
            <a:endParaRPr lang="en-GB" sz="3200" dirty="0" smtClean="0">
              <a:solidFill>
                <a:srgbClr val="000000"/>
              </a:solidFill>
              <a:latin typeface="Arial Black" pitchFamily="34" charset="0"/>
            </a:endParaRPr>
          </a:p>
        </p:txBody>
      </p:sp>
      <p:pic>
        <p:nvPicPr>
          <p:cNvPr id="78853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624" y="1772816"/>
            <a:ext cx="6381750" cy="477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20000"/>
              </a:spcBef>
            </a:pPr>
            <a:r>
              <a:rPr lang="en-US" sz="3200" b="1" dirty="0" smtClean="0"/>
              <a:t>H Bridge for Motor Control</a:t>
            </a:r>
            <a:endParaRPr lang="en-GB" sz="3200" dirty="0" smtClean="0">
              <a:solidFill>
                <a:srgbClr val="000000"/>
              </a:solidFill>
              <a:latin typeface="Arial Black" pitchFamily="34" charset="0"/>
            </a:endParaRPr>
          </a:p>
        </p:txBody>
      </p:sp>
      <p:pic>
        <p:nvPicPr>
          <p:cNvPr id="78850" name="Picture 2" descr="File:H bridge operating.sv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5252792"/>
            <a:ext cx="4464496" cy="1372834"/>
          </a:xfrm>
          <a:prstGeom prst="rect">
            <a:avLst/>
          </a:prstGeom>
          <a:noFill/>
        </p:spPr>
      </p:pic>
      <p:pic>
        <p:nvPicPr>
          <p:cNvPr id="78852" name="Picture 4" descr="File:H bridge.sv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1560" y="2636912"/>
            <a:ext cx="3851920" cy="2364629"/>
          </a:xfrm>
          <a:prstGeom prst="rect">
            <a:avLst/>
          </a:prstGeom>
          <a:noFill/>
        </p:spPr>
      </p:pic>
      <p:sp>
        <p:nvSpPr>
          <p:cNvPr id="6" name="矩形 5"/>
          <p:cNvSpPr/>
          <p:nvPr/>
        </p:nvSpPr>
        <p:spPr>
          <a:xfrm>
            <a:off x="467544" y="1700808"/>
            <a:ext cx="81369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dirty="0" smtClean="0"/>
              <a:t>An </a:t>
            </a:r>
            <a:r>
              <a:rPr lang="en-US" altLang="zh-CN" b="1" dirty="0" smtClean="0"/>
              <a:t>H bridge</a:t>
            </a:r>
            <a:r>
              <a:rPr lang="en-US" altLang="zh-CN" dirty="0" smtClean="0"/>
              <a:t> is an </a:t>
            </a:r>
            <a:r>
              <a:rPr lang="en-US" altLang="zh-CN" dirty="0" smtClean="0">
                <a:hlinkClick r:id="rId5" tooltip="Electronic circuit"/>
              </a:rPr>
              <a:t>electronic circuit</a:t>
            </a:r>
            <a:r>
              <a:rPr lang="en-US" altLang="zh-CN" dirty="0" smtClean="0"/>
              <a:t> that enables a voltage to be applied across a load in either direction</a:t>
            </a:r>
            <a:endParaRPr lang="zh-CN" altLang="en-US" dirty="0"/>
          </a:p>
        </p:txBody>
      </p:sp>
      <p:graphicFrame>
        <p:nvGraphicFramePr>
          <p:cNvPr id="7" name="表格 6"/>
          <p:cNvGraphicFramePr>
            <a:graphicFrameLocks noGrp="1"/>
          </p:cNvGraphicFramePr>
          <p:nvPr/>
        </p:nvGraphicFramePr>
        <p:xfrm>
          <a:off x="5292080" y="2420888"/>
          <a:ext cx="3240360" cy="3085441"/>
        </p:xfrm>
        <a:graphic>
          <a:graphicData uri="http://schemas.openxmlformats.org/drawingml/2006/table">
            <a:tbl>
              <a:tblPr/>
              <a:tblGrid>
                <a:gridCol w="370331"/>
                <a:gridCol w="454721"/>
                <a:gridCol w="397882"/>
                <a:gridCol w="397882"/>
                <a:gridCol w="1619544"/>
              </a:tblGrid>
              <a:tr h="240654">
                <a:tc>
                  <a:txBody>
                    <a:bodyPr/>
                    <a:lstStyle/>
                    <a:p>
                      <a:r>
                        <a:rPr lang="en-US" sz="1200" b="1" dirty="0"/>
                        <a:t>S1</a:t>
                      </a:r>
                    </a:p>
                  </a:txBody>
                  <a:tcPr marL="61576" marR="61576" marT="30788" marB="307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S2</a:t>
                      </a:r>
                    </a:p>
                  </a:txBody>
                  <a:tcPr marL="61576" marR="61576" marT="30788" marB="307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S3</a:t>
                      </a:r>
                    </a:p>
                  </a:txBody>
                  <a:tcPr marL="61576" marR="61576" marT="30788" marB="307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S4</a:t>
                      </a:r>
                    </a:p>
                  </a:txBody>
                  <a:tcPr marL="61576" marR="61576" marT="30788" marB="307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Result</a:t>
                      </a:r>
                    </a:p>
                  </a:txBody>
                  <a:tcPr marL="61576" marR="61576" marT="30788" marB="307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92555">
                <a:tc>
                  <a:txBody>
                    <a:bodyPr/>
                    <a:lstStyle/>
                    <a:p>
                      <a:r>
                        <a:rPr lang="en-US" altLang="zh-CN" sz="1200"/>
                        <a:t>1</a:t>
                      </a:r>
                    </a:p>
                  </a:txBody>
                  <a:tcPr marL="61576" marR="61576" marT="30788" marB="307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200"/>
                        <a:t>0</a:t>
                      </a:r>
                    </a:p>
                  </a:txBody>
                  <a:tcPr marL="61576" marR="61576" marT="30788" marB="307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200"/>
                        <a:t>0</a:t>
                      </a:r>
                    </a:p>
                  </a:txBody>
                  <a:tcPr marL="61576" marR="61576" marT="30788" marB="307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200" dirty="0"/>
                        <a:t>1</a:t>
                      </a:r>
                    </a:p>
                  </a:txBody>
                  <a:tcPr marL="61576" marR="61576" marT="30788" marB="307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Motor moves right</a:t>
                      </a:r>
                    </a:p>
                  </a:txBody>
                  <a:tcPr marL="61576" marR="61576" marT="30788" marB="307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51783">
                <a:tc>
                  <a:txBody>
                    <a:bodyPr/>
                    <a:lstStyle/>
                    <a:p>
                      <a:r>
                        <a:rPr lang="en-US" altLang="zh-CN" sz="1200"/>
                        <a:t>0</a:t>
                      </a:r>
                    </a:p>
                  </a:txBody>
                  <a:tcPr marL="61576" marR="61576" marT="30788" marB="307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200"/>
                        <a:t>1</a:t>
                      </a:r>
                    </a:p>
                  </a:txBody>
                  <a:tcPr marL="61576" marR="61576" marT="30788" marB="307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200" dirty="0"/>
                        <a:t>1</a:t>
                      </a:r>
                    </a:p>
                  </a:txBody>
                  <a:tcPr marL="61576" marR="61576" marT="30788" marB="307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200" dirty="0"/>
                        <a:t>0</a:t>
                      </a:r>
                    </a:p>
                  </a:txBody>
                  <a:tcPr marL="61576" marR="61576" marT="30788" marB="307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Motor moves left</a:t>
                      </a:r>
                    </a:p>
                  </a:txBody>
                  <a:tcPr marL="61576" marR="61576" marT="30788" marB="307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51783">
                <a:tc>
                  <a:txBody>
                    <a:bodyPr/>
                    <a:lstStyle/>
                    <a:p>
                      <a:r>
                        <a:rPr lang="en-US" altLang="zh-CN" sz="1200"/>
                        <a:t>0</a:t>
                      </a:r>
                    </a:p>
                  </a:txBody>
                  <a:tcPr marL="61576" marR="61576" marT="30788" marB="307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200"/>
                        <a:t>0</a:t>
                      </a:r>
                    </a:p>
                  </a:txBody>
                  <a:tcPr marL="61576" marR="61576" marT="30788" marB="307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200"/>
                        <a:t>0</a:t>
                      </a:r>
                    </a:p>
                  </a:txBody>
                  <a:tcPr marL="61576" marR="61576" marT="30788" marB="307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200"/>
                        <a:t>0</a:t>
                      </a:r>
                    </a:p>
                  </a:txBody>
                  <a:tcPr marL="61576" marR="61576" marT="30788" marB="307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Motor free runs</a:t>
                      </a:r>
                    </a:p>
                  </a:txBody>
                  <a:tcPr marL="61576" marR="61576" marT="30788" marB="307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51783">
                <a:tc>
                  <a:txBody>
                    <a:bodyPr/>
                    <a:lstStyle/>
                    <a:p>
                      <a:r>
                        <a:rPr lang="en-US" altLang="zh-CN" sz="1200"/>
                        <a:t>0</a:t>
                      </a:r>
                    </a:p>
                  </a:txBody>
                  <a:tcPr marL="61576" marR="61576" marT="30788" marB="307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200"/>
                        <a:t>1</a:t>
                      </a:r>
                    </a:p>
                  </a:txBody>
                  <a:tcPr marL="61576" marR="61576" marT="30788" marB="307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200"/>
                        <a:t>0</a:t>
                      </a:r>
                    </a:p>
                  </a:txBody>
                  <a:tcPr marL="61576" marR="61576" marT="30788" marB="307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200" dirty="0"/>
                        <a:t>1</a:t>
                      </a:r>
                    </a:p>
                  </a:txBody>
                  <a:tcPr marL="61576" marR="61576" marT="30788" marB="307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Motor brakes</a:t>
                      </a:r>
                    </a:p>
                  </a:txBody>
                  <a:tcPr marL="61576" marR="61576" marT="30788" marB="307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51783">
                <a:tc>
                  <a:txBody>
                    <a:bodyPr/>
                    <a:lstStyle/>
                    <a:p>
                      <a:r>
                        <a:rPr lang="en-US" altLang="zh-CN" sz="1200"/>
                        <a:t>1</a:t>
                      </a:r>
                    </a:p>
                  </a:txBody>
                  <a:tcPr marL="61576" marR="61576" marT="30788" marB="307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200"/>
                        <a:t>0</a:t>
                      </a:r>
                    </a:p>
                  </a:txBody>
                  <a:tcPr marL="61576" marR="61576" marT="30788" marB="307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200"/>
                        <a:t>1</a:t>
                      </a:r>
                    </a:p>
                  </a:txBody>
                  <a:tcPr marL="61576" marR="61576" marT="30788" marB="307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200"/>
                        <a:t>0</a:t>
                      </a:r>
                    </a:p>
                  </a:txBody>
                  <a:tcPr marL="61576" marR="61576" marT="30788" marB="307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Motor brakes</a:t>
                      </a:r>
                    </a:p>
                  </a:txBody>
                  <a:tcPr marL="61576" marR="61576" marT="30788" marB="307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1426">
                <a:tc>
                  <a:txBody>
                    <a:bodyPr/>
                    <a:lstStyle/>
                    <a:p>
                      <a:r>
                        <a:rPr lang="en-US" altLang="zh-CN" sz="1200"/>
                        <a:t>1</a:t>
                      </a:r>
                    </a:p>
                  </a:txBody>
                  <a:tcPr marL="61576" marR="61576" marT="30788" marB="307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200"/>
                        <a:t>1</a:t>
                      </a:r>
                    </a:p>
                  </a:txBody>
                  <a:tcPr marL="61576" marR="61576" marT="30788" marB="307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200"/>
                        <a:t>0</a:t>
                      </a:r>
                    </a:p>
                  </a:txBody>
                  <a:tcPr marL="61576" marR="61576" marT="30788" marB="307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200"/>
                        <a:t>0</a:t>
                      </a:r>
                    </a:p>
                  </a:txBody>
                  <a:tcPr marL="61576" marR="61576" marT="30788" marB="307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Shoot-through</a:t>
                      </a:r>
                    </a:p>
                  </a:txBody>
                  <a:tcPr marL="61576" marR="61576" marT="30788" marB="307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38727">
                <a:tc>
                  <a:txBody>
                    <a:bodyPr/>
                    <a:lstStyle/>
                    <a:p>
                      <a:r>
                        <a:rPr lang="en-US" altLang="zh-CN" sz="1200"/>
                        <a:t>0</a:t>
                      </a:r>
                    </a:p>
                  </a:txBody>
                  <a:tcPr marL="61576" marR="61576" marT="30788" marB="307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200"/>
                        <a:t>0</a:t>
                      </a:r>
                    </a:p>
                  </a:txBody>
                  <a:tcPr marL="61576" marR="61576" marT="30788" marB="307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200"/>
                        <a:t>1</a:t>
                      </a:r>
                    </a:p>
                  </a:txBody>
                  <a:tcPr marL="61576" marR="61576" marT="30788" marB="307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200"/>
                        <a:t>1</a:t>
                      </a:r>
                    </a:p>
                  </a:txBody>
                  <a:tcPr marL="61576" marR="61576" marT="30788" marB="307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Shoot-through</a:t>
                      </a:r>
                    </a:p>
                  </a:txBody>
                  <a:tcPr marL="61576" marR="61576" marT="30788" marB="307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21145">
                <a:tc>
                  <a:txBody>
                    <a:bodyPr/>
                    <a:lstStyle/>
                    <a:p>
                      <a:r>
                        <a:rPr lang="en-US" altLang="zh-CN" sz="1200"/>
                        <a:t>1</a:t>
                      </a:r>
                    </a:p>
                  </a:txBody>
                  <a:tcPr marL="61576" marR="61576" marT="30788" marB="307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200"/>
                        <a:t>1</a:t>
                      </a:r>
                    </a:p>
                  </a:txBody>
                  <a:tcPr marL="61576" marR="61576" marT="30788" marB="307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200"/>
                        <a:t>1</a:t>
                      </a:r>
                    </a:p>
                  </a:txBody>
                  <a:tcPr marL="61576" marR="61576" marT="30788" marB="307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200"/>
                        <a:t>1</a:t>
                      </a:r>
                    </a:p>
                  </a:txBody>
                  <a:tcPr marL="61576" marR="61576" marT="30788" marB="307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Shoot-through</a:t>
                      </a:r>
                    </a:p>
                  </a:txBody>
                  <a:tcPr marL="61576" marR="61576" marT="30788" marB="307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Pulse Width Modulator (PWM)</a:t>
            </a:r>
            <a:endParaRPr lang="en-GB" sz="32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The </a:t>
            </a:r>
            <a:r>
              <a:rPr lang="en-US" sz="2400" dirty="0" err="1" smtClean="0"/>
              <a:t>Stellaris</a:t>
            </a:r>
            <a:r>
              <a:rPr lang="en-US" sz="2400" dirty="0" smtClean="0"/>
              <a:t> PWM module consists of four PWM generator blocks and a control block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Each PWM generator block has the following features: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Provides low-latency shutdown and prevents damage to the motor being controlled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One 16-bit counter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Two PWM comparators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PWM signal generator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Dead-band generator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Pulse Width Modulator (PWM)</a:t>
            </a:r>
            <a:endParaRPr lang="en-GB" sz="32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The control block determines the polarity of the PWM signals and which signals are passed through to the pins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The PWM control block has the following options: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PWM output enable of each PWM signal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Optional output inversion of each PWM signal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Optional fault handling for each PWM signal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Synchronization of timers/comparators/PWM generators across the PWM generator blocks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Interrupt status summary of the PWM generator blocks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Extended fault capabilities with multiple fault signals, programmable polarities, and filtering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Block Diagram</a:t>
            </a:r>
            <a:endParaRPr lang="en-GB" sz="3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1633723"/>
            <a:ext cx="8532440" cy="5224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自定义 2">
      <a:majorFont>
        <a:latin typeface="Calibri"/>
        <a:ea typeface="宋体"/>
        <a:cs typeface=""/>
      </a:majorFont>
      <a:minorFont>
        <a:latin typeface="Calibri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stallings">
  <a:themeElements>
    <a:clrScheme name="stallings.pot 2">
      <a:dk1>
        <a:srgbClr val="000000"/>
      </a:dk1>
      <a:lt1>
        <a:srgbClr val="FFFFFF"/>
      </a:lt1>
      <a:dk2>
        <a:srgbClr val="000000"/>
      </a:dk2>
      <a:lt2>
        <a:srgbClr val="5E574E"/>
      </a:lt2>
      <a:accent1>
        <a:srgbClr val="FF6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8AA"/>
      </a:accent5>
      <a:accent6>
        <a:srgbClr val="E7B900"/>
      </a:accent6>
      <a:hlink>
        <a:srgbClr val="996633"/>
      </a:hlink>
      <a:folHlink>
        <a:srgbClr val="808000"/>
      </a:folHlink>
    </a:clrScheme>
    <a:fontScheme name="stallings.pot">
      <a:majorFont>
        <a:latin typeface="Arial Black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stallings.pot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llings.pot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llings.pot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llings.pot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llings.pot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llings.pot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llings.pot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5837</TotalTime>
  <Words>1525</Words>
  <Application>Microsoft Office PowerPoint</Application>
  <PresentationFormat>全屏显示(4:3)</PresentationFormat>
  <Paragraphs>211</Paragraphs>
  <Slides>33</Slides>
  <Notes>32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33</vt:i4>
      </vt:variant>
    </vt:vector>
  </HeadingPairs>
  <TitlesOfParts>
    <vt:vector size="42" baseType="lpstr">
      <vt:lpstr>Monotype Sorts</vt:lpstr>
      <vt:lpstr>宋体</vt:lpstr>
      <vt:lpstr>Arial</vt:lpstr>
      <vt:lpstr>Arial Black</vt:lpstr>
      <vt:lpstr>Calibri</vt:lpstr>
      <vt:lpstr>Tahoma</vt:lpstr>
      <vt:lpstr>Times New Roman</vt:lpstr>
      <vt:lpstr>Office 主题</vt:lpstr>
      <vt:lpstr>1_stallings</vt:lpstr>
      <vt:lpstr>Lecture 29: LM3S9B96 Microcontroller – Pulse Width Modulator (PWM) </vt:lpstr>
      <vt:lpstr>PowerPoint 演示文稿</vt:lpstr>
      <vt:lpstr>Pulse Width Modulator (PWM)</vt:lpstr>
      <vt:lpstr>Pulse Width Modulator (PWM)</vt:lpstr>
      <vt:lpstr>Switching Power Supplies</vt:lpstr>
      <vt:lpstr>H Bridge for Motor Control</vt:lpstr>
      <vt:lpstr>Pulse Width Modulator (PWM)</vt:lpstr>
      <vt:lpstr>Pulse Width Modulator (PWM)</vt:lpstr>
      <vt:lpstr>Block Diagram</vt:lpstr>
      <vt:lpstr>PWM Module Block Diagram</vt:lpstr>
      <vt:lpstr>Functional Description</vt:lpstr>
      <vt:lpstr>Functional Description</vt:lpstr>
      <vt:lpstr>Functional Description</vt:lpstr>
      <vt:lpstr>Signals Used in PWM Generation</vt:lpstr>
      <vt:lpstr>Signals Used in PWM Generation</vt:lpstr>
      <vt:lpstr>Functional Description</vt:lpstr>
      <vt:lpstr>PWM Generation Example In Count-Up/Down Mode</vt:lpstr>
      <vt:lpstr>Functional Description</vt:lpstr>
      <vt:lpstr>PWM Dead-Band Generator</vt:lpstr>
      <vt:lpstr>Functional Description</vt:lpstr>
      <vt:lpstr>Functional Description</vt:lpstr>
      <vt:lpstr>Functional Description</vt:lpstr>
      <vt:lpstr>Functional Description</vt:lpstr>
      <vt:lpstr>Initialization and Configuration</vt:lpstr>
      <vt:lpstr>Recall: Clock Control</vt:lpstr>
      <vt:lpstr>Initialization and Configuration</vt:lpstr>
      <vt:lpstr>Initialization and Configuration</vt:lpstr>
      <vt:lpstr>Register Map &amp; Description</vt:lpstr>
      <vt:lpstr>Key Registers: PWMnCTL</vt:lpstr>
      <vt:lpstr>Key Registers: PWMnGENA, PWMnGENB</vt:lpstr>
      <vt:lpstr>Key Registers: PWMnLOAD</vt:lpstr>
      <vt:lpstr>Key Registers: PWMnCMPA, PWMnCMPB</vt:lpstr>
      <vt:lpstr>Key Registers: PWMENABLE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2: More on I/O and Memory</dc:title>
  <dc:creator>archee</dc:creator>
  <cp:lastModifiedBy>archee</cp:lastModifiedBy>
  <cp:revision>305</cp:revision>
  <dcterms:created xsi:type="dcterms:W3CDTF">2012-02-15T06:15:34Z</dcterms:created>
  <dcterms:modified xsi:type="dcterms:W3CDTF">2014-02-25T03:39:55Z</dcterms:modified>
</cp:coreProperties>
</file>